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sldIdLst>
    <p:sldId id="311" r:id="rId2"/>
    <p:sldId id="332" r:id="rId3"/>
    <p:sldId id="318" r:id="rId4"/>
    <p:sldId id="351" r:id="rId5"/>
    <p:sldId id="352" r:id="rId6"/>
    <p:sldId id="344" r:id="rId7"/>
    <p:sldId id="353" r:id="rId8"/>
    <p:sldId id="354" r:id="rId9"/>
    <p:sldId id="355" r:id="rId10"/>
    <p:sldId id="356" r:id="rId11"/>
    <p:sldId id="349" r:id="rId12"/>
    <p:sldId id="330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000099"/>
    <a:srgbClr val="EAF6FC"/>
    <a:srgbClr val="D2ECF9"/>
    <a:srgbClr val="0000CC"/>
    <a:srgbClr val="CC3300"/>
    <a:srgbClr val="FF9900"/>
    <a:srgbClr val="FF3300"/>
    <a:srgbClr val="FF6600"/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8" cy="497921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1" y="0"/>
            <a:ext cx="2972548" cy="497921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r">
              <a:defRPr sz="1200"/>
            </a:lvl1pPr>
          </a:lstStyle>
          <a:p>
            <a:fld id="{AE6D2CE0-F04C-4549-AEA3-A98F61893E13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40" rIns="91879" bIns="4594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86720"/>
            <a:ext cx="5487040" cy="3916550"/>
          </a:xfrm>
          <a:prstGeom prst="rect">
            <a:avLst/>
          </a:prstGeom>
        </p:spPr>
        <p:txBody>
          <a:bodyPr vert="horz" lIns="91879" tIns="45940" rIns="91879" bIns="4594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355"/>
            <a:ext cx="2972548" cy="497921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1" y="9449355"/>
            <a:ext cx="2972548" cy="497921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r">
              <a:defRPr sz="1200"/>
            </a:lvl1pPr>
          </a:lstStyle>
          <a:p>
            <a:fld id="{681A9B50-D277-40C2-81BB-A54D0AB608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95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56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504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51442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8769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48386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336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1405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41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131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922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396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382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281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15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65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24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8CE2-8DFA-41FD-BB77-098BB74F614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2109E3-1F86-43CB-8AFE-769E0DCD8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888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38fc3962d7589dbca1aae8c1c2607861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3905" y="848169"/>
            <a:ext cx="4011168" cy="4127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67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" y="692697"/>
            <a:ext cx="11395278" cy="60016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Если участник опоздал, он допускается к написанию ЕГЭ, </a:t>
            </a:r>
            <a:r>
              <a:rPr lang="ru-RU" sz="2400" u="sng" dirty="0"/>
              <a:t>при этом время окончания написания экзаменационной работы не продлевается</a:t>
            </a:r>
            <a:r>
              <a:rPr lang="ru-RU" sz="2400" dirty="0"/>
              <a:t>. Повторный общий инструктаж для опоздавших участников не проводится. Организаторы предоставляют участнику необходимую информацию для заполнения регистрационных полей бланков </a:t>
            </a:r>
            <a:r>
              <a:rPr lang="ru-RU" sz="2400" dirty="0" smtClean="0"/>
              <a:t>ЕГЭ.</a:t>
            </a:r>
          </a:p>
          <a:p>
            <a:pPr algn="just"/>
            <a:endParaRPr lang="ru-RU" sz="2400" dirty="0"/>
          </a:p>
          <a:p>
            <a:r>
              <a:rPr lang="ru-RU" sz="2400" dirty="0" smtClean="0"/>
              <a:t>Если выпускник пропустил ЕГЭ по уважительной причине и может предоставить документы, например медицинскую справку, </a:t>
            </a:r>
          </a:p>
          <a:p>
            <a:r>
              <a:rPr lang="ru-RU" sz="2400" dirty="0" smtClean="0"/>
              <a:t>ему </a:t>
            </a:r>
            <a:r>
              <a:rPr lang="ru-RU" sz="2400" dirty="0"/>
              <a:t>назначат для сдачи резервный </a:t>
            </a:r>
            <a:r>
              <a:rPr lang="ru-RU" sz="2400" dirty="0" smtClean="0"/>
              <a:t>день, на основании ходатайства школы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>
                <a:latin typeface="Book Antiqua" panose="02040602050305030304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Book Antiqua" panose="02040602050305030304" pitchFamily="18" charset="0"/>
                <a:cs typeface="Times New Roman" pitchFamily="18" charset="0"/>
              </a:rPr>
              <a:t>аявление и подтверждающие документы необходимо предоставить в день проведения экзамена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Если выпускник передумал сдавать ЕГЭ, необходимо предоставить заявление участника ЕГЭ, согласованное с родителем (законным представителем) </a:t>
            </a:r>
          </a:p>
          <a:p>
            <a:r>
              <a:rPr lang="ru-RU" sz="2400" dirty="0" smtClean="0"/>
              <a:t>на имя директора школы, затем эта информация предается в </a:t>
            </a:r>
            <a:r>
              <a:rPr lang="ru-RU" sz="2400" dirty="0" smtClean="0"/>
              <a:t>ППОИ </a:t>
            </a:r>
            <a:endParaRPr lang="ru-RU" sz="2400" dirty="0" smtClean="0"/>
          </a:p>
          <a:p>
            <a:r>
              <a:rPr lang="ru-RU" sz="2400" dirty="0" smtClean="0"/>
              <a:t>города </a:t>
            </a:r>
            <a:r>
              <a:rPr lang="ru-RU" sz="2400" dirty="0" smtClean="0"/>
              <a:t>Иркутска.</a:t>
            </a:r>
            <a:endParaRPr lang="ru-RU" sz="2400" dirty="0"/>
          </a:p>
        </p:txBody>
      </p:sp>
      <p:pic>
        <p:nvPicPr>
          <p:cNvPr id="5" name="Picture 4" descr="Rus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47866" y="6192688"/>
            <a:ext cx="889184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540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7"/>
          <p:cNvSpPr txBox="1">
            <a:spLocks/>
          </p:cNvSpPr>
          <p:nvPr/>
        </p:nvSpPr>
        <p:spPr>
          <a:xfrm>
            <a:off x="308755" y="1323252"/>
            <a:ext cx="9096499" cy="461665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Wingdings 3" charset="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Сайт </a:t>
            </a:r>
            <a:r>
              <a:rPr lang="ru-RU" sz="2400" b="1" dirty="0" err="1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Рособрнадзора</a:t>
            </a: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 – </a:t>
            </a:r>
            <a:r>
              <a:rPr lang="en-US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www.obrnadzor.gov.ru</a:t>
            </a:r>
            <a:endParaRPr lang="ru-RU" sz="2400" b="1" dirty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7" name="Объект 7"/>
          <p:cNvSpPr txBox="1">
            <a:spLocks/>
          </p:cNvSpPr>
          <p:nvPr/>
        </p:nvSpPr>
        <p:spPr>
          <a:xfrm>
            <a:off x="308754" y="2069814"/>
            <a:ext cx="9096499" cy="461665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Wingdings 3" charset="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Портал ЕГЭ – </a:t>
            </a:r>
            <a:r>
              <a:rPr lang="en-US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www.ege.edu.ru</a:t>
            </a:r>
            <a:endParaRPr lang="ru-RU" sz="2400" b="1" dirty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 txBox="1">
            <a:spLocks/>
          </p:cNvSpPr>
          <p:nvPr/>
        </p:nvSpPr>
        <p:spPr>
          <a:xfrm>
            <a:off x="261249" y="2816376"/>
            <a:ext cx="9096499" cy="830997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Wingdings 3" charset="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Сайт Федерального института педагогических измерений (ФИПИ) – </a:t>
            </a:r>
            <a:r>
              <a:rPr lang="en-US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www.fipi.ru</a:t>
            </a:r>
            <a:endParaRPr lang="ru-RU" sz="2400" b="1" dirty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24395" y="227479"/>
            <a:ext cx="8490857" cy="58004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ru-RU" altLang="ru-RU" sz="31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Где найти корректную информацию </a:t>
            </a:r>
            <a:br>
              <a:rPr lang="ru-RU" altLang="ru-RU" sz="31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о ЕГЭ</a:t>
            </a:r>
            <a:endParaRPr lang="ru-RU" dirty="0"/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261249" y="3932270"/>
            <a:ext cx="9096499" cy="830997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Wingdings 3" charset="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Сайт института развития образования Иркутской области</a:t>
            </a:r>
            <a:r>
              <a:rPr lang="en-US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(ИРО) – </a:t>
            </a:r>
            <a:r>
              <a:rPr lang="en-US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www.iro</a:t>
            </a: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38</a:t>
            </a:r>
            <a:r>
              <a:rPr lang="en-US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.</a:t>
            </a:r>
            <a:r>
              <a:rPr lang="en-US" sz="2400" b="1" dirty="0" err="1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ru</a:t>
            </a:r>
            <a:endParaRPr lang="ru-RU" sz="2400" b="1" dirty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13" name="Объект 7"/>
          <p:cNvSpPr txBox="1">
            <a:spLocks/>
          </p:cNvSpPr>
          <p:nvPr/>
        </p:nvSpPr>
        <p:spPr>
          <a:xfrm>
            <a:off x="261248" y="5048164"/>
            <a:ext cx="9096499" cy="830997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Wingdings 3" charset="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Информационный портал ГИА г. Иркутска – </a:t>
            </a:r>
            <a:r>
              <a:rPr lang="en-US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http</a:t>
            </a:r>
            <a:r>
              <a:rPr lang="ru-RU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//gia-irk.ucoz.net/</a:t>
            </a:r>
            <a:endParaRPr lang="ru-RU" sz="2400" b="1" dirty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pic>
        <p:nvPicPr>
          <p:cNvPr id="11" name="Picture 2" descr="https://im0-tub-ru.yandex.net/i?id=38fc3962d7589dbca1aae8c1c2607861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56595" y="275553"/>
            <a:ext cx="1568807" cy="1614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31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869" y="1740394"/>
            <a:ext cx="8596668" cy="6610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b="1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СПАСИБО ЗА ВНИМАНИЕ!</a:t>
            </a:r>
            <a:endParaRPr lang="ru-RU" b="1" dirty="0">
              <a:solidFill>
                <a:srgbClr val="003399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2" descr="https://im0-tub-ru.yandex.net/i?id=38fc3962d7589dbca1aae8c1c2607861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06857" y="436561"/>
            <a:ext cx="1938129" cy="1994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76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7"/>
          <p:cNvSpPr txBox="1">
            <a:spLocks noGrp="1"/>
          </p:cNvSpPr>
          <p:nvPr>
            <p:ph sz="quarter" idx="4294967295"/>
          </p:nvPr>
        </p:nvSpPr>
        <p:spPr>
          <a:xfrm>
            <a:off x="1011935" y="1975104"/>
            <a:ext cx="10720519" cy="2554545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600" b="1" dirty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русский язык, математика профильного уровня, литература, физика, химия, биология, география, история, обществознание, иностранные языки (английский, немецкий, французский, испанский и китайский), информатика и ИКТ</a:t>
            </a:r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60575" y="524362"/>
            <a:ext cx="8070313" cy="13653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000099"/>
                </a:solidFill>
                <a:latin typeface="Book Antiqua" panose="02040602050305030304" pitchFamily="18" charset="0"/>
                <a:cs typeface="Times New Roman" pitchFamily="18" charset="0"/>
              </a:rPr>
              <a:t>ЕГЭ</a:t>
            </a:r>
          </a:p>
          <a:p>
            <a:pPr algn="ctr"/>
            <a:r>
              <a:rPr lang="ru-RU" altLang="ru-RU" b="1" dirty="0" smtClean="0">
                <a:solidFill>
                  <a:srgbClr val="000099"/>
                </a:solidFill>
                <a:latin typeface="Book Antiqua" panose="02040602050305030304" pitchFamily="18" charset="0"/>
                <a:cs typeface="Times New Roman" pitchFamily="18" charset="0"/>
              </a:rPr>
              <a:t>для поступления в вуз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250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8524764"/>
              </p:ext>
            </p:extLst>
          </p:nvPr>
        </p:nvGraphicFramePr>
        <p:xfrm>
          <a:off x="243840" y="682336"/>
          <a:ext cx="11716512" cy="567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688"/>
                <a:gridCol w="10021824"/>
              </a:tblGrid>
              <a:tr h="34179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Дата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5FCB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Предмет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5FCBEF"/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03.07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Book Antiqua" panose="02040602050305030304" pitchFamily="18" charset="0"/>
                        </a:rPr>
                        <a:t>география, литература, информатика и ИКТ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</a:tr>
              <a:tr h="40947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06.07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русский язык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EAF6FC"/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10.07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математика П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13.07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история, физика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EAF6FC"/>
                    </a:solidFill>
                  </a:tcPr>
                </a:tc>
              </a:tr>
              <a:tr h="3681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16.07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обществознание,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химия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20.07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иностранные языки (письменно) 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биология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EAF6FC"/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22.07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иностранные языки («Говорение»)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24.07 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резервный день по всем предметам,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кроме русского и иностранных языков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EAF6FC"/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25.07 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резервный день по всем предметам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2ECF9"/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03.08 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география, литература, информатика, биология,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иностр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языки («Говорение»)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05.08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русский язык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07.08 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математика П, </a:t>
                      </a:r>
                      <a:r>
                        <a:rPr lang="ru-RU" sz="2000" b="1" baseline="0" dirty="0" err="1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обществозн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., химия, физика иностранные языки (письменно)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68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08.08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все предметы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31011" y="191548"/>
            <a:ext cx="8875266" cy="48293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Book Antiqua" panose="02040602050305030304" pitchFamily="18" charset="0"/>
              </a:rPr>
              <a:t>Расписание </a:t>
            </a:r>
            <a:r>
              <a:rPr lang="ru-RU" sz="2400" b="1" dirty="0" smtClean="0">
                <a:solidFill>
                  <a:srgbClr val="000099"/>
                </a:solidFill>
                <a:latin typeface="Book Antiqua" panose="02040602050305030304" pitchFamily="18" charset="0"/>
              </a:rPr>
              <a:t>ЕГЭ-11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615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01855" y="253216"/>
          <a:ext cx="10002132" cy="5553266"/>
        </p:xfrm>
        <a:graphic>
          <a:graphicData uri="http://schemas.openxmlformats.org/drawingml/2006/table">
            <a:tbl>
              <a:tblPr/>
              <a:tblGrid>
                <a:gridCol w="1751821"/>
                <a:gridCol w="1751821"/>
                <a:gridCol w="1307512"/>
                <a:gridCol w="5190978"/>
              </a:tblGrid>
              <a:tr h="133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ППЭ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База проведения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1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03.07.2020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 и ИКТ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0401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г. Иркутска СОШ №30,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ул. Р. Люксембург, д 317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3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06.07.2020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0401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г. Иркутска СОШ №30,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ул. Р. Люксембург, д 317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10.07.2020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Математика, профильный уровень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0401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г. Иркутска СОШ №30,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ул. Р. Люксембург, д 317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6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13.07.2020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0401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г. Иркутска СОШ №30,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ул. Р. Люксембург,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0403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г. Иркутска СОШ №69,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ул. Летописца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Нита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Романова, д.23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1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16.07.2020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0403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г. Иркутска СОШ №69,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ул. Летописца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Нита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Романова, д.23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03385" y="719666"/>
          <a:ext cx="11330747" cy="3922670"/>
        </p:xfrm>
        <a:graphic>
          <a:graphicData uri="http://schemas.openxmlformats.org/drawingml/2006/table">
            <a:tbl>
              <a:tblPr/>
              <a:tblGrid>
                <a:gridCol w="1984521"/>
                <a:gridCol w="1984521"/>
                <a:gridCol w="1481193"/>
                <a:gridCol w="5880512"/>
              </a:tblGrid>
              <a:tr h="7845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20.07.2020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0401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г. Иркутска СОШ №30,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ул. Р. Люксембург,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язык (письменно)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0402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г. Иркутска гимназия №3,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Ленинградская, д.75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22.07.2020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язык(устно)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0402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г. Иркутска гимназия №3,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Ленинградская, д.75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24.07.2020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(2 участника)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0402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г. Иркутска гимназия №3,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ул. Ленинградская, д.75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 участник)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0403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г. Иркутска СОШ №69,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1515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ул. Летописца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Нита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Романова, д.23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7"/>
          <p:cNvSpPr txBox="1">
            <a:spLocks/>
          </p:cNvSpPr>
          <p:nvPr/>
        </p:nvSpPr>
        <p:spPr>
          <a:xfrm>
            <a:off x="249382" y="439387"/>
            <a:ext cx="11046975" cy="5109091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600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В день </a:t>
            </a:r>
            <a:r>
              <a:rPr lang="ru-RU" sz="2600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экзамена</a:t>
            </a: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:</a:t>
            </a:r>
            <a:endParaRPr lang="ru-RU" sz="26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1. </a:t>
            </a: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Паспорт</a:t>
            </a:r>
            <a:endParaRPr lang="ru-RU" sz="2600" dirty="0" smtClean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2. </a:t>
            </a: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Черные </a:t>
            </a:r>
            <a:r>
              <a:rPr lang="ru-RU" sz="2600" dirty="0" err="1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гелевые</a:t>
            </a: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 ручки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3. Вода в пластиковой бутылке</a:t>
            </a:r>
            <a:endParaRPr lang="ru-RU" sz="2600" dirty="0" smtClean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4. </a:t>
            </a:r>
            <a:r>
              <a:rPr lang="ru-RU" sz="2600" dirty="0" smtClean="0">
                <a:solidFill>
                  <a:schemeClr val="tx1"/>
                </a:solidFill>
                <a:latin typeface="Book Antiqua" panose="02040602050305030304" pitchFamily="18" charset="0"/>
                <a:cs typeface="Times New Roman" pitchFamily="18" charset="0"/>
              </a:rPr>
              <a:t>Наличие средств обучения: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математика</a:t>
            </a: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Book Antiqua" panose="02040602050305030304" pitchFamily="18" charset="0"/>
              </a:rPr>
              <a:t>– линейка, </a:t>
            </a:r>
            <a:endParaRPr lang="ru-RU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физика</a:t>
            </a: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Book Antiqua" panose="02040602050305030304" pitchFamily="18" charset="0"/>
              </a:rPr>
              <a:t>– линейка и непрограммируемый калькулятор, </a:t>
            </a:r>
            <a:endParaRPr lang="ru-RU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химия</a:t>
            </a: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Book Antiqua" panose="02040602050305030304" pitchFamily="18" charset="0"/>
              </a:rPr>
              <a:t>– непрограммируемый калькулятор, </a:t>
            </a:r>
            <a:r>
              <a:rPr lang="ru-RU" sz="2800" i="1" dirty="0">
                <a:solidFill>
                  <a:schemeClr val="tx1"/>
                </a:solidFill>
                <a:latin typeface="Book Antiqua" panose="02040602050305030304" pitchFamily="18" charset="0"/>
              </a:rPr>
              <a:t>география</a:t>
            </a:r>
            <a:r>
              <a:rPr lang="ru-RU" sz="2800" dirty="0">
                <a:solidFill>
                  <a:schemeClr val="tx1"/>
                </a:solidFill>
                <a:latin typeface="Book Antiqua" panose="02040602050305030304" pitchFamily="18" charset="0"/>
              </a:rPr>
              <a:t> – линейка, транспортир, непрограммируемый </a:t>
            </a: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калькулятор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28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При </a:t>
            </a: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необходимости</a:t>
            </a: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:</a:t>
            </a: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лекарственные средства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При желании: </a:t>
            </a: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шоколад (без фольги)</a:t>
            </a:r>
            <a:endParaRPr lang="ru-RU" sz="2600" dirty="0">
              <a:solidFill>
                <a:schemeClr val="tx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6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7"/>
          <p:cNvSpPr txBox="1">
            <a:spLocks/>
          </p:cNvSpPr>
          <p:nvPr/>
        </p:nvSpPr>
        <p:spPr>
          <a:xfrm>
            <a:off x="179005" y="824615"/>
            <a:ext cx="8231757" cy="3939540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В день экзамена обеспечить у учащихся наличие: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8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Book Antiqua" panose="02040602050305030304" pitchFamily="18" charset="0"/>
              </a:rPr>
              <a:t>1</a:t>
            </a: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 Наличие средств индивидуальной защиты: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i="1" dirty="0">
                <a:solidFill>
                  <a:schemeClr val="tx1"/>
                </a:solidFill>
                <a:latin typeface="Book Antiqua" panose="02040602050305030304" pitchFamily="18" charset="0"/>
              </a:rPr>
              <a:t>м</a:t>
            </a:r>
            <a:r>
              <a:rPr lang="ru-RU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едицинская маска, перчатки.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2. Соблюдение </a:t>
            </a:r>
            <a:r>
              <a:rPr lang="ru-RU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социальной дистанции </a:t>
            </a: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в пути следования к месту проведения экзамена и в ППЭ не менее 1,5 м.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3. </a:t>
            </a:r>
            <a:r>
              <a:rPr lang="ru-RU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Продумать вопрос доставки выпускников в ППЭ, соблюдая меры профилактики по распространению и предупреждению </a:t>
            </a:r>
            <a:r>
              <a:rPr lang="en-US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COVID-19</a:t>
            </a:r>
            <a:r>
              <a:rPr lang="ru-RU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4" descr="Rus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47866" y="6192688"/>
            <a:ext cx="889184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423" t="9573" r="32221" b="4368"/>
          <a:stretch/>
        </p:blipFill>
        <p:spPr bwMode="auto">
          <a:xfrm>
            <a:off x="8419389" y="393291"/>
            <a:ext cx="3634314" cy="556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98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coi12.ru/wordpress/wp-content/uploads/2015/05/4b12f__24266_origin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69" t="11884" r="1169" b="34651"/>
          <a:stretch/>
        </p:blipFill>
        <p:spPr bwMode="auto">
          <a:xfrm>
            <a:off x="1144592" y="297595"/>
            <a:ext cx="8394065" cy="618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us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47866" y="6192688"/>
            <a:ext cx="889184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74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1" t="32547" r="17351" b="10974"/>
          <a:stretch/>
        </p:blipFill>
        <p:spPr bwMode="auto">
          <a:xfrm>
            <a:off x="1115112" y="239880"/>
            <a:ext cx="8872949" cy="619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Rus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247866" y="6192688"/>
            <a:ext cx="889184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85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4868</TotalTime>
  <Words>608</Words>
  <Application>Microsoft Office PowerPoint</Application>
  <PresentationFormat>Произвольный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Где найти корректную информацию  о ЕГЭ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 итоговая аттестация  по образовательным программам среднего общего образования</dc:title>
  <dc:creator>Космакова Зоя Васильевна</dc:creator>
  <cp:lastModifiedBy>Администрация</cp:lastModifiedBy>
  <cp:revision>397</cp:revision>
  <cp:lastPrinted>2020-05-26T22:12:48Z</cp:lastPrinted>
  <dcterms:created xsi:type="dcterms:W3CDTF">2018-03-14T02:23:30Z</dcterms:created>
  <dcterms:modified xsi:type="dcterms:W3CDTF">2020-07-02T11:57:55Z</dcterms:modified>
</cp:coreProperties>
</file>